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1" r:id="rId4"/>
    <p:sldId id="325" r:id="rId5"/>
    <p:sldId id="326" r:id="rId6"/>
    <p:sldId id="327" r:id="rId7"/>
    <p:sldId id="328" r:id="rId8"/>
    <p:sldId id="329" r:id="rId9"/>
    <p:sldId id="331" r:id="rId10"/>
    <p:sldId id="332" r:id="rId11"/>
    <p:sldId id="333" r:id="rId12"/>
    <p:sldId id="334" r:id="rId13"/>
    <p:sldId id="344" r:id="rId14"/>
    <p:sldId id="345" r:id="rId15"/>
    <p:sldId id="346" r:id="rId16"/>
    <p:sldId id="347" r:id="rId17"/>
    <p:sldId id="350" r:id="rId18"/>
    <p:sldId id="352" r:id="rId19"/>
    <p:sldId id="353" r:id="rId20"/>
    <p:sldId id="354" r:id="rId21"/>
    <p:sldId id="358" r:id="rId22"/>
    <p:sldId id="385" r:id="rId23"/>
    <p:sldId id="386" r:id="rId24"/>
    <p:sldId id="360" r:id="rId25"/>
    <p:sldId id="362" r:id="rId26"/>
    <p:sldId id="363" r:id="rId27"/>
    <p:sldId id="364" r:id="rId28"/>
    <p:sldId id="365" r:id="rId29"/>
    <p:sldId id="366" r:id="rId30"/>
    <p:sldId id="384" r:id="rId31"/>
    <p:sldId id="367" r:id="rId32"/>
    <p:sldId id="368" r:id="rId33"/>
    <p:sldId id="369" r:id="rId34"/>
    <p:sldId id="370" r:id="rId35"/>
    <p:sldId id="371" r:id="rId36"/>
    <p:sldId id="373" r:id="rId37"/>
    <p:sldId id="377" r:id="rId38"/>
    <p:sldId id="378" r:id="rId39"/>
    <p:sldId id="379" r:id="rId40"/>
    <p:sldId id="380" r:id="rId41"/>
    <p:sldId id="381" r:id="rId42"/>
    <p:sldId id="383" r:id="rId43"/>
    <p:sldId id="324" r:id="rId44"/>
    <p:sldId id="262" r:id="rId45"/>
    <p:sldId id="263" r:id="rId4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Villarruel" initials="MV" lastIdx="2" clrIdx="0">
    <p:extLst>
      <p:ext uri="{19B8F6BF-5375-455C-9EA6-DF929625EA0E}">
        <p15:presenceInfo xmlns:p15="http://schemas.microsoft.com/office/powerpoint/2012/main" userId="Michael Villarru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0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56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7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06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3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4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95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56176-055A-4F41-9A1C-5A8ABC57A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6" y="3158569"/>
            <a:ext cx="10993549" cy="1578409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MANUAL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EUREKA BANK CON SOAP Y BASE DE DATOS- java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0C571E-A349-4667-927F-5916BE607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6" y="4572000"/>
            <a:ext cx="4261531" cy="1812758"/>
          </a:xfrm>
        </p:spPr>
        <p:txBody>
          <a:bodyPr>
            <a:normAutofit/>
          </a:bodyPr>
          <a:lstStyle/>
          <a:p>
            <a:r>
              <a:rPr lang="es-EC" b="1" dirty="0">
                <a:solidFill>
                  <a:schemeClr val="bg1"/>
                </a:solidFill>
              </a:rPr>
              <a:t>Integrantes:</a:t>
            </a:r>
            <a:r>
              <a:rPr lang="es-EC" dirty="0">
                <a:solidFill>
                  <a:schemeClr val="bg1"/>
                </a:solidFill>
              </a:rPr>
              <a:t> 	Arévalo dalton			</a:t>
            </a:r>
            <a:r>
              <a:rPr lang="es-EC">
                <a:solidFill>
                  <a:schemeClr val="bg1"/>
                </a:solidFill>
              </a:rPr>
              <a:t>		medina </a:t>
            </a:r>
            <a:r>
              <a:rPr lang="es-EC" dirty="0" err="1">
                <a:solidFill>
                  <a:schemeClr val="bg1"/>
                </a:solidFill>
              </a:rPr>
              <a:t>martin</a:t>
            </a:r>
            <a:endParaRPr lang="es-EC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espe">
            <a:extLst>
              <a:ext uri="{FF2B5EF4-FFF2-40B4-BE49-F238E27FC236}">
                <a16:creationId xmlns:a16="http://schemas.microsoft.com/office/drawing/2014/main" id="{F414D571-4BC8-480A-8CAB-8B16FE51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" y="716302"/>
            <a:ext cx="11647502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1967A448-01D9-4956-A50F-F9BFFBEC42EB}"/>
              </a:ext>
            </a:extLst>
          </p:cNvPr>
          <p:cNvSpPr txBox="1">
            <a:spLocks/>
          </p:cNvSpPr>
          <p:nvPr/>
        </p:nvSpPr>
        <p:spPr>
          <a:xfrm>
            <a:off x="9037063" y="5301801"/>
            <a:ext cx="4261531" cy="1235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FECHA:  </a:t>
            </a:r>
            <a:r>
              <a:rPr lang="es-EC" b="1" dirty="0">
                <a:solidFill>
                  <a:prstClr val="white"/>
                </a:solidFill>
                <a:latin typeface="Gill Sans MT" panose="020B0502020104020203"/>
              </a:rPr>
              <a:t>18/06/2024</a:t>
            </a:r>
            <a:endParaRPr lang="es-EC" dirty="0">
              <a:solidFill>
                <a:prstClr val="white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kumimoji="0" lang="es-EC" sz="1600" b="1" i="0" u="none" strike="noStrike" kern="1200" cap="all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Ing</a:t>
            </a:r>
            <a:r>
              <a:rPr kumimoji="0" lang="es-EC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: </a:t>
            </a:r>
            <a:r>
              <a:rPr kumimoji="0" lang="es-EC" sz="1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Campaña mauricio</a:t>
            </a:r>
            <a:endParaRPr kumimoji="0" lang="es-EC" sz="1600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78AAB0-61A1-4632-A25D-4FC9433D59B1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686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Luego ajustar las configuraciones del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0AE3059-0E6A-77B4-5332-54FA86FD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93" y="3429000"/>
            <a:ext cx="4425315" cy="2990215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611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salta la ventana de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dejando todo por defecto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D29C6BE-42FC-B098-2344-C3078DB0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3" y="3308870"/>
            <a:ext cx="4399280" cy="3011170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51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Se verifica que todo salió bien cuando en el IDE se muestra el siguiente archivo.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241EEDD-5494-E4B4-5BF8-AF8ECA27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01" y="3664526"/>
            <a:ext cx="2946688" cy="22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67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226"/>
            <a:ext cx="8589441" cy="1600466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13.	Como siguiente paso, se crean los paquetes necesarios para la aplicación basándose en MVC, los cuales son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modelo, vista, controlador, prueba, servicio y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la creación de un paquete se debe realizar lo siguiente, después todos los paquetes que se quieran crear siguen la misma lógica, iniciando por la selección de la carpeta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presionando clic derecho para luego escoger la opción New &gt;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B4B5F7D-9002-EA56-4608-645DC34C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28" y="3548692"/>
            <a:ext cx="3908210" cy="3087635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625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787292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14.	Una vez creada la clase, se procede a agregar los atributos,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getters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setters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que permitan realizar una interacción entre el modelo y el servidor.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8C335C-7615-4F9E-DD6D-D56355D6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00" y="2967789"/>
            <a:ext cx="3676875" cy="3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15.	Se procede a codificar la nueva clase llamada Movimiento la codificación está en la Tabla 5, creada la clase movimiento, se procede a implementar los servicios, para ello se crea una nueva clase llamada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del paquete servicio.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4046EBE-2334-A172-2DDF-2041B3C5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11" y="3120268"/>
            <a:ext cx="5936719" cy="3344581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78630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06" y="1793860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16.	Una vez creada la clase, se procede a agregar los métodos de leer movimientos y registrar depósitos.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9522B2A-152C-C4DB-0ECB-3EEC5700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6" y="2760096"/>
            <a:ext cx="4546492" cy="38156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ABD805-9E7F-602C-C021-D599BAB3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61" y="3042364"/>
            <a:ext cx="4695011" cy="31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32487"/>
            <a:ext cx="8589441" cy="77125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17.	Para verificar su funcionamiento, se procede a ejecutar el proyecto y como resultado, se obtendrá una ventana similar a la siguiente.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2A0BF5-B98F-125C-A916-2C08DC25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49" y="3482642"/>
            <a:ext cx="7629827" cy="19108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0261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2.5	CREACIÓN DEL PROYECTO – CLIENTE CONSOLA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Creamos un nuevo proyecto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especificamente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 este orden,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-&gt; Java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D8DEC54-1D13-2060-7CF8-81B710CF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2" y="3111718"/>
            <a:ext cx="7956642" cy="31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5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Se crea un cliente de servicio web. Tomar en cuenta que el proyecto servidor debe estar desplegado, el siguiente paso es presionar en proyecto y explorar y buscar el servicio de nuestro servidor previamente desplegado.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E9D8A04-3BFA-87A4-70EA-155D2C78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4" y="4071492"/>
            <a:ext cx="3848100" cy="9264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AAA6066-7FF7-909E-3F2C-BFC929D6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50" y="3429000"/>
            <a:ext cx="4608289" cy="23699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25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CC8BE-29CF-4C4C-BE9D-AC08DC5E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701336"/>
            <a:ext cx="3389726" cy="542425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s-ES" dirty="0">
                <a:solidFill>
                  <a:schemeClr val="bg1"/>
                </a:solidFill>
              </a:rPr>
              <a:t>DESARROLLO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OBJETIVO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MODELO CONCEPTUAL DE LA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CREAR BASE DE DATOS</a:t>
            </a:r>
          </a:p>
          <a:p>
            <a:pPr lvl="1"/>
            <a:r>
              <a:rPr lang="es-ES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CREAR BASE DE DATOS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SERVIDOR SOAP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CONSOLA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ESCRITORIO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WEB</a:t>
            </a:r>
          </a:p>
          <a:p>
            <a:pPr marL="763200" lvl="1">
              <a:defRPr/>
            </a:pPr>
            <a:r>
              <a:rPr lang="es-ES" sz="1800" dirty="0">
                <a:solidFill>
                  <a:schemeClr val="bg1"/>
                </a:solidFill>
              </a:rPr>
              <a:t>CREACIÓN DEL PROYECTO – CLIENTE MOVIL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CONCLUSIONES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RECOMENDACIONES</a:t>
            </a:r>
          </a:p>
          <a:p>
            <a:pPr marR="0" lvl="0" fontAlgn="auto">
              <a:lnSpc>
                <a:spcPct val="100000"/>
              </a:lnSpc>
              <a:tabLst/>
              <a:defRPr/>
            </a:pPr>
            <a:r>
              <a:rPr lang="es-ES" dirty="0">
                <a:solidFill>
                  <a:schemeClr val="bg1"/>
                </a:solidFill>
              </a:rPr>
              <a:t>BIBLIOGRAFÍA</a:t>
            </a:r>
          </a:p>
        </p:txBody>
      </p:sp>
      <p:pic>
        <p:nvPicPr>
          <p:cNvPr id="6" name="Picture 2" descr="Resultado de imagen para AGENDA PNG">
            <a:extLst>
              <a:ext uri="{FF2B5EF4-FFF2-40B4-BE49-F238E27FC236}">
                <a16:creationId xmlns:a16="http://schemas.microsoft.com/office/drawing/2014/main" id="{BEAB8E00-371D-4C0F-B6B7-9BEE622A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935576"/>
            <a:ext cx="6489819" cy="30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A76E918-E1AF-47F5-B0A9-06C8BD2DAC04}"/>
              </a:ext>
            </a:extLst>
          </p:cNvPr>
          <p:cNvSpPr txBox="1"/>
          <p:nvPr/>
        </p:nvSpPr>
        <p:spPr>
          <a:xfrm>
            <a:off x="11817675" y="6474048"/>
            <a:ext cx="37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77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97D8138-9E22-356E-F48C-2A0AB163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5" y="2418112"/>
            <a:ext cx="5456094" cy="3295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DD3D62-D1FA-1A2C-B1F5-3B6E423E8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969" y="2703645"/>
            <a:ext cx="2714625" cy="24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60837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MVC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AD823BB-6ABD-13D9-55A6-6AE4C64EA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3" y="3054226"/>
            <a:ext cx="4529079" cy="2263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6770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procede a implementar los servicios, para ello se crea una nueva clase llamada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del paquete servicio. 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818FF7-1B64-9D9C-F97B-72B22F5C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98" y="2973517"/>
            <a:ext cx="4848783" cy="33693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161932C-C548-79D3-91E0-CF2D8C92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695" y="3009737"/>
            <a:ext cx="3220720" cy="33331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466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crear el controlador, es necesario crear un paquete y crear una nueva clase llamada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EurekaController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0C5A1B9-B6F3-EA7F-D54C-FBD2C023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4462"/>
            <a:ext cx="5522066" cy="3080919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2BF54F3E-9D18-4AEC-6E09-DFFB8D89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70" y="2812474"/>
            <a:ext cx="3592195" cy="35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2964"/>
            <a:ext cx="8589441" cy="88354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La vista de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MovimientosB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desplegará un formulario para realizar la consulta de los movimientos de un número de cuenta.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7EBEF716-A248-EE29-A058-A0F0F79BF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4" y="3054900"/>
            <a:ext cx="4454525" cy="317754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D8DEE32-3E71-7060-2C3B-40F52096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63" y="3054900"/>
            <a:ext cx="4293870" cy="321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34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18112"/>
            <a:ext cx="2808303" cy="2877583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La vista de Registrar Deposito desplegará un formulario para llenar el campo Cuenta y la cantidad de importe.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798BCDF-CFE5-C71A-841B-C5947EEF0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780" y="2542770"/>
            <a:ext cx="5400040" cy="2628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10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Realizado el servidor se avanza a la aplicación cliente, para ello se crea un nuevo proyecto de tipo Java </a:t>
            </a:r>
            <a:r>
              <a:rPr lang="es-ES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llamado 02.CLIESC.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4F15A153-79F1-397A-FF1A-D8AE20A5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74" y="2975255"/>
            <a:ext cx="6706928" cy="33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9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0969"/>
            <a:ext cx="8431632" cy="1114286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Se crea un cliente de servicio web.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701B25-F947-DB0C-8AE4-26FEF250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6EB490A-A215-ED2F-0E5E-EABD82BC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81" y="3045073"/>
            <a:ext cx="3999843" cy="28609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02720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crea la capa de servicio para llamar los métodos del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CE2F60-2930-DC9D-2C80-99DC1639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5" y="2481871"/>
            <a:ext cx="5885498" cy="40534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D512829-27C3-38FD-F40E-3D51596E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64" y="3237323"/>
            <a:ext cx="2118360" cy="20993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93150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Para la creación de la capa de pruebas es necesario crear un nuevo paquete.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A5E7599-42B0-0F10-393F-2F4A93F2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81871"/>
            <a:ext cx="5879118" cy="40544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7837778-A24A-9417-B220-05B938AB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3" y="3980842"/>
            <a:ext cx="1943100" cy="790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51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2.1	OBJETIVO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Desarrollar e implementar un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utilizando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mediante JAVA para realizar el registro y consulta de movimientos monetarios, ilustrando los pasos generales para su creación.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141142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8431632" cy="765915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Para crear el controlador, es necesario crear un paquete y crear una nueva clase..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D7837778-A24A-9417-B220-05B938AB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453" y="3980842"/>
            <a:ext cx="1943100" cy="790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7AB6615-7985-5929-08A6-7B7AD1C9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3" y="3896452"/>
            <a:ext cx="1933575" cy="3905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5B52587-E477-EC5A-8B08-8F29F47FA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12" y="2266047"/>
            <a:ext cx="667795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	</a:t>
            </a:r>
            <a:r>
              <a:rPr lang="es-E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</a:t>
            </a:r>
            <a:r>
              <a:rPr lang="es-EC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ña Principal Aplicación Escritorio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magen que contiene interior, computadora, escritorio, tabla&#10;&#10;Descripción generada automáticamente">
            <a:extLst>
              <a:ext uri="{FF2B5EF4-FFF2-40B4-BE49-F238E27FC236}">
                <a16:creationId xmlns:a16="http://schemas.microsoft.com/office/drawing/2014/main" id="{763A3F05-9EA8-AB68-27E7-C2E70DDA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58" y="2781531"/>
            <a:ext cx="4454525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99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Pestaña Movimientos Escritorio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Pantalla de computadora encendida&#10;&#10;Descripción generada automáticamente con confianza media">
            <a:extLst>
              <a:ext uri="{FF2B5EF4-FFF2-40B4-BE49-F238E27FC236}">
                <a16:creationId xmlns:a16="http://schemas.microsoft.com/office/drawing/2014/main" id="{F8EB6D59-36AC-C166-C01B-79189D9B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544" y="2418112"/>
            <a:ext cx="430714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0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5" y="3117273"/>
            <a:ext cx="3478190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	Pestaña </a:t>
            </a:r>
            <a:r>
              <a:rPr lang="es-ES" sz="20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Depositos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magen que contiene interior, computadora, escritorio, tabla&#10;&#10;Descripción generada automáticamente">
            <a:extLst>
              <a:ext uri="{FF2B5EF4-FFF2-40B4-BE49-F238E27FC236}">
                <a16:creationId xmlns:a16="http://schemas.microsoft.com/office/drawing/2014/main" id="{5006533D-0205-8255-6817-B46535BF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47" y="2645993"/>
            <a:ext cx="5265596" cy="32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5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715956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 tercer paso, se crea el proyecto web que permite un funcionamiento multiplataforma.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deben tener en cuenta los siguientes pasos para desarrollar el proyecto.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22AF96-3591-5D55-AEE8-BE3CA929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202305"/>
            <a:ext cx="8205264" cy="344459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33D76D86-8462-A1F0-B72E-0AA36311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20" y="3771640"/>
            <a:ext cx="5400040" cy="28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03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09" y="1986220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Estructura WEB.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0193B494-643D-4216-7900-1D1B6ABAB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73" y="2638390"/>
            <a:ext cx="3084253" cy="3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9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570" y="1585592"/>
            <a:ext cx="8576663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Creación </a:t>
            </a:r>
            <a:r>
              <a:rPr lang="es-ES" sz="2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EurekaService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05E4F6-EFB1-7BB6-7EDA-F55C6BE5D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2787938"/>
            <a:ext cx="7037018" cy="33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	Pestaña Principal Web</a:t>
            </a:r>
          </a:p>
        </p:txBody>
      </p:sp>
      <p:pic>
        <p:nvPicPr>
          <p:cNvPr id="4" name="Imagen 3" descr="Imagen que contiene interior, tabla, foto, juguete&#10;&#10;Descripción generada automáticamente">
            <a:extLst>
              <a:ext uri="{FF2B5EF4-FFF2-40B4-BE49-F238E27FC236}">
                <a16:creationId xmlns:a16="http://schemas.microsoft.com/office/drawing/2014/main" id="{B33EC212-9094-786C-F0B3-F7F0D3527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617" y="2418112"/>
            <a:ext cx="5400040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8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Pestaña principal Deposito </a:t>
            </a:r>
          </a:p>
        </p:txBody>
      </p:sp>
      <p:pic>
        <p:nvPicPr>
          <p:cNvPr id="3" name="Imagen 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E2C7BF3-7860-7D7A-524C-EDB2F424A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43" y="2673848"/>
            <a:ext cx="5400040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55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19942"/>
            <a:ext cx="2674627" cy="144278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	Pestaña Deposito Correcto</a:t>
            </a: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99DA985C-AE3C-7774-4A51-02A2B24AF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980" y="2418112"/>
            <a:ext cx="5400040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02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1380851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2.2	MODELO CONCEPTUAL DE LA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 continuación, se presente el modelo conceptual de la base de datos “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EurekaBank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64EB449-DFA6-5709-8902-0A363D3FB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59" y="3429000"/>
            <a:ext cx="6270914" cy="32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Estructura cliente móvil, MVC. 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5610D351-EB4B-B66C-5E7C-A09030DC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5" y="2683115"/>
            <a:ext cx="3867150" cy="3657600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26D2A40-5D65-93B3-E3C0-39A4A0DC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734" y="3429000"/>
            <a:ext cx="36671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0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	C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lases principales, Movimiento y  Vistas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A7D9E588-B6A0-29AB-343C-6075D658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47" y="2786467"/>
            <a:ext cx="4248600" cy="3497201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0CE40292-9BCA-3DC2-8964-BC3C5142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12" y="3429000"/>
            <a:ext cx="3251455" cy="11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66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rgbClr val="FFFF00"/>
                </a:solidFill>
                <a:latin typeface="Gill Sans MT" panose="020B0502020104020203"/>
              </a:rPr>
              <a:t>CREACIÓN DEL PROYECTO – CLIENTE MOVIL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59BE94F-2D0C-0AD9-F01E-B29BFE134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11212"/>
            <a:ext cx="8451972" cy="1013800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es-ES" sz="20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Ventanas o pantallas en ejecución aplicativo </a:t>
            </a:r>
            <a:r>
              <a:rPr lang="es-ES" sz="2000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movil</a:t>
            </a:r>
            <a:endParaRPr lang="es-ES" sz="20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C52F8A-DCDA-A47F-C1EA-D5C7D4104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944" y="2725883"/>
            <a:ext cx="1609090" cy="330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6FED0B2-DCDD-6BB2-EA3B-75EE3CDD0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44" y="2725883"/>
            <a:ext cx="1996658" cy="3952055"/>
          </a:xfrm>
          <a:prstGeom prst="rect">
            <a:avLst/>
          </a:prstGeom>
        </p:spPr>
      </p:pic>
      <p:pic>
        <p:nvPicPr>
          <p:cNvPr id="11" name="Imagen 10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04830E30-CF13-BD0B-900A-E47767FF3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197" y="2725883"/>
            <a:ext cx="1902714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67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589441" cy="3678303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 (Simple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Access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Protocol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es un protocolo estandarizado que define cómo los mensajes deben ser enviados y recibidos. Es más estricto y pesado que REST, pero proporciona robustez y seguridad adicional.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 ofrece una amplia gama de herramientas y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trabajar con SOAP, como JAX-WS (Java API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XML Web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y Apache CXF, que simplifican la creación y consumo de servicios SOAP.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capacidad de gestionar transacciones distribuidas y coordinadas (WS-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AtomicTransaction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WS-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Coordination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es un punto fuerte de SOAP para aplicaciones empresariales.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28919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BC33A-CD42-4FC7-A6A8-7EDA27FD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0960AD-F226-4240-9557-9B1A56633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56" y="1857178"/>
            <a:ext cx="8500664" cy="2429799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Utilizar las capacidades integradas de Apache NetBeans para desarrollar y consumir servicios SOAP con JAX-WS. NetBeans proporciona asistentes y plantillas que facilitan la generación de servicios y clientes SOAP.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Desplegar los servicios SOAP en servidores de aplicaciones como Apache Tomcat 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GlassFish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que son compatibles y están bien integrados con NetBeans.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54452AF-173F-4A3B-AAAA-2E1E26784C6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179576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0989-CA87-4621-A0C3-233A33CC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FD96C-3240-4673-A01D-AB9F82CF6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8571686" cy="3678303"/>
          </a:xfrm>
        </p:spPr>
        <p:txBody>
          <a:bodyPr/>
          <a:lstStyle/>
          <a:p>
            <a:pPr marL="243840" marR="0" indent="-24384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243840" algn="l"/>
              </a:tabLs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«Desarrollo y servicios Web.,» 26 SEP 2019. [En línea].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Available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http://www.eumed.net/tesis-doctorales/2007/cavl/Desarrollo%20y%20servicios%20Web.htm. .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	M. </a:t>
            </a:r>
            <a:r>
              <a:rPr lang="es-EC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Arl</a:t>
            </a:r>
            <a:r>
              <a:rPr lang="es-EC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Rodríguez, “SOA vs. SOAP y REST”, Adictos al trabajo, 2014. . </a:t>
            </a:r>
            <a:endParaRPr lang="en-U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9745E7-07CB-4EAD-AB25-DF4CD32FFD3F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- CLIENTE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51422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2.3	CREAR BASE DE DATOS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Al abrir SQL Server, se seleccionará el nombre del servidor en el cual se alojará la base de datos y se procede a conectar.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C3E88A5F-9D47-4925-60F9-B8F53ABFB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1"/>
          <a:stretch/>
        </p:blipFill>
        <p:spPr bwMode="auto">
          <a:xfrm>
            <a:off x="237144" y="3442745"/>
            <a:ext cx="5400040" cy="1688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8C30E6B5-32FE-F0CB-2CDD-61154C4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380" y="5487121"/>
            <a:ext cx="5400040" cy="8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6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	Para crear la base de datos, se debe crear un nuevo 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ejecución como se muestra a continuación.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74DE73-49CF-81DD-0553-D6D85E8B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104" y="3893542"/>
            <a:ext cx="4310588" cy="9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0138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	Se procede a pegar el script de ejecución y </a:t>
            </a:r>
            <a:r>
              <a:rPr lang="es-ES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PEGAMOS en la consola.</a:t>
            </a: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3351A2-2DB4-55BE-DF6F-B843CAFC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94" y="3245729"/>
            <a:ext cx="5456761" cy="3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	Para verificar la creación de la base de datos, se abrirá la carpeta “</a:t>
            </a:r>
            <a:r>
              <a:rPr lang="es-ES" sz="1800" dirty="0" err="1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Databases</a:t>
            </a: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y se procederá a verificar la existencia del nombre de la base de datos creada.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358E4D13-35C0-DBC9-7172-B3349965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805" y="3429000"/>
            <a:ext cx="1673225" cy="29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F601B-7D4E-4D51-9BA2-A881194A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B8F572-C439-414C-90FA-BE3C081E9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8589441" cy="1248504"/>
          </a:xfrm>
        </p:spPr>
        <p:txBody>
          <a:bodyPr>
            <a:normAutofit fontScale="92500" lnSpcReduction="2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2.4	Creación del Servidor SOAP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	El siguiente paso del proyecto es crear el servidor de la aplicación, recordando que este debe ser necesariamente web, además de que debe ser creado y guardado en la carpeta 01. SERVIDOR.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crea entonces un proyecto seleccionando la opción File &gt; New Project.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CE21EE-10DC-4503-9FD7-8D2960C780CB}"/>
              </a:ext>
            </a:extLst>
          </p:cNvPr>
          <p:cNvSpPr/>
          <p:nvPr/>
        </p:nvSpPr>
        <p:spPr>
          <a:xfrm>
            <a:off x="9383697" y="0"/>
            <a:ext cx="280830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MARCO TEÓRICO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DESARROLLO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OBJETIVO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MODELO CONCEPTUAL DE LA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CREAR BASE DE DATOS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SERVIDOR SOAP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CONSOLA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es-ES" sz="1200" b="1" dirty="0">
                <a:solidFill>
                  <a:schemeClr val="bg1"/>
                </a:solidFill>
                <a:latin typeface="Gill Sans MT" panose="020B0502020104020203"/>
              </a:rPr>
              <a:t>CREACIÓN DEL PROYECTO – CLIENTE ESCRITORIO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WEB</a:t>
            </a:r>
          </a:p>
          <a:p>
            <a:pPr marL="763200" lvl="1" indent="-306000" defTabSz="457200"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CREACIÓN DEL PROYECTO – CLIENTE MOVIL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CONCLUSIONES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RECOMENDACIONES</a:t>
            </a:r>
          </a:p>
          <a:p>
            <a:pPr marL="3060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BIBLIOGRAFÍA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25432D1-0E99-C271-9610-20C20891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45" y="3429000"/>
            <a:ext cx="4354488" cy="28894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768BB16-FF56-FFC4-F77D-FDB6CB4D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28" y="3422120"/>
            <a:ext cx="4226102" cy="2889404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638939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3077</Words>
  <Application>Microsoft Office PowerPoint</Application>
  <PresentationFormat>Panorámica</PresentationFormat>
  <Paragraphs>665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Cambria</vt:lpstr>
      <vt:lpstr>Gill Sans MT</vt:lpstr>
      <vt:lpstr>Symbol</vt:lpstr>
      <vt:lpstr>Wingdings 2</vt:lpstr>
      <vt:lpstr>Dividendo</vt:lpstr>
      <vt:lpstr>MANUAL EUREKA BANK CON SOAP Y BASE DE DATOS- java</vt:lpstr>
      <vt:lpstr>Presentación de PowerPoint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DESARROLLO</vt:lpstr>
      <vt:lpstr>Conclusiones</vt:lpstr>
      <vt:lpstr>Recomendaciones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Aplicación web con MVC implementado en JAVA Caso Practico Saltos “MONSTER”</dc:title>
  <dc:creator>Michael Villarruel</dc:creator>
  <cp:lastModifiedBy>Leonardo Sandoval</cp:lastModifiedBy>
  <cp:revision>53</cp:revision>
  <dcterms:created xsi:type="dcterms:W3CDTF">2020-08-13T07:15:02Z</dcterms:created>
  <dcterms:modified xsi:type="dcterms:W3CDTF">2024-06-19T00:27:33Z</dcterms:modified>
</cp:coreProperties>
</file>